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8" r:id="rId3"/>
    <p:sldId id="259" r:id="rId4"/>
    <p:sldId id="261" r:id="rId5"/>
    <p:sldId id="262" r:id="rId6"/>
    <p:sldId id="263" r:id="rId7"/>
    <p:sldId id="264" r:id="rId8"/>
    <p:sldId id="275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70736" autoAdjust="0"/>
  </p:normalViewPr>
  <p:slideViewPr>
    <p:cSldViewPr>
      <p:cViewPr>
        <p:scale>
          <a:sx n="76" d="100"/>
          <a:sy n="76" d="100"/>
        </p:scale>
        <p:origin x="-984" y="-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149F7F-2232-4DA5-A873-BA4FCB958F58}" type="datetimeFigureOut">
              <a:rPr lang="ru-RU" smtClean="0"/>
              <a:pPr/>
              <a:t>13.08.2020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5EA0C5-FF63-4525-971A-24BAFA445DD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5EA0C5-FF63-4525-971A-24BAFA445DD2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5EA0C5-FF63-4525-971A-24BAFA445DD2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5EA0C5-FF63-4525-971A-24BAFA445DD2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13.08.2020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13.08.2020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13.08.2020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13.08.2020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1500174"/>
            <a:ext cx="8143932" cy="1571636"/>
          </a:xfrm>
        </p:spPr>
        <p:txBody>
          <a:bodyPr>
            <a:noAutofit/>
          </a:bodyPr>
          <a:lstStyle/>
          <a:p>
            <a:pPr algn="ctr"/>
            <a:r>
              <a:rPr lang="ru-RU" sz="3600" b="1" i="1" dirty="0" smtClean="0"/>
              <a:t/>
            </a:r>
            <a:br>
              <a:rPr lang="ru-RU" sz="3600" b="1" i="1" dirty="0" smtClean="0"/>
            </a:br>
            <a:r>
              <a:rPr lang="ru-RU" sz="3600" i="1" dirty="0" smtClean="0"/>
              <a:t/>
            </a:r>
            <a:br>
              <a:rPr lang="ru-RU" sz="3600" i="1" dirty="0" smtClean="0"/>
            </a:br>
            <a:r>
              <a:rPr lang="ru-RU" sz="3600" i="1" dirty="0" smtClean="0"/>
              <a:t/>
            </a:r>
            <a:br>
              <a:rPr lang="ru-RU" sz="3600" i="1" dirty="0" smtClean="0"/>
            </a:br>
            <a:r>
              <a:rPr lang="ru-RU" sz="3600" i="1" dirty="0" smtClean="0"/>
              <a:t/>
            </a:r>
            <a:br>
              <a:rPr lang="ru-RU" sz="3600" i="1" dirty="0" smtClean="0"/>
            </a:br>
            <a:r>
              <a:rPr lang="ru-RU" sz="3600" i="1" dirty="0" smtClean="0"/>
              <a:t/>
            </a:r>
            <a:br>
              <a:rPr lang="ru-RU" sz="3600" i="1" dirty="0" smtClean="0"/>
            </a:br>
            <a:r>
              <a:rPr lang="ru-RU" sz="3600" i="1" dirty="0" smtClean="0"/>
              <a:t/>
            </a:r>
            <a:br>
              <a:rPr lang="ru-RU" sz="3600" i="1" dirty="0" smtClean="0"/>
            </a:br>
            <a:r>
              <a:rPr lang="ru-RU" sz="3600" i="1" dirty="0" smtClean="0"/>
              <a:t/>
            </a:r>
            <a:br>
              <a:rPr lang="ru-RU" sz="3600" i="1" dirty="0" smtClean="0"/>
            </a:br>
            <a:r>
              <a:rPr lang="ru-RU" sz="3600" i="1" dirty="0" smtClean="0"/>
              <a:t/>
            </a:r>
            <a:br>
              <a:rPr lang="ru-RU" sz="3600" i="1" dirty="0" smtClean="0"/>
            </a:br>
            <a:r>
              <a:rPr lang="ru-RU" sz="3600" i="1" dirty="0" smtClean="0"/>
              <a:t/>
            </a:r>
            <a:br>
              <a:rPr lang="ru-RU" sz="3600" i="1" dirty="0" smtClean="0"/>
            </a:br>
            <a:r>
              <a:rPr lang="ru-RU" sz="3600" i="1" dirty="0" smtClean="0"/>
              <a:t/>
            </a:r>
            <a:br>
              <a:rPr lang="ru-RU" sz="3600" i="1" dirty="0" smtClean="0"/>
            </a:br>
            <a:r>
              <a:rPr lang="ru-RU" sz="3600" i="1" dirty="0" smtClean="0"/>
              <a:t/>
            </a:r>
            <a:br>
              <a:rPr lang="ru-RU" sz="3600" i="1" dirty="0" smtClean="0"/>
            </a:br>
            <a:r>
              <a:rPr lang="ru-RU" sz="3600" b="1" i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3600" b="1" i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3600" b="1" i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3600" b="1" i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3600" i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600" i="1" dirty="0" err="1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Міністерство</a:t>
            </a:r>
            <a:r>
              <a:rPr lang="ru-RU" sz="3600" i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 </a:t>
            </a:r>
            <a:r>
              <a:rPr lang="ru-RU" sz="3600" i="1" dirty="0" err="1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освіти</a:t>
            </a:r>
            <a:r>
              <a:rPr lang="ru-RU" sz="3600" i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600" i="1" dirty="0" err="1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і</a:t>
            </a:r>
            <a:r>
              <a:rPr lang="ru-RU" sz="3600" i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науки </a:t>
            </a:r>
            <a:r>
              <a:rPr lang="ru-RU" sz="3600" i="1" dirty="0" err="1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України</a:t>
            </a:r>
            <a:r>
              <a:rPr lang="ru-RU" sz="3600" i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/>
            </a:r>
            <a:br>
              <a:rPr lang="ru-RU" sz="3600" i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</a:br>
            <a:r>
              <a:rPr lang="ru-RU" sz="3600" i="1" dirty="0" err="1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Херсонський</a:t>
            </a:r>
            <a:r>
              <a:rPr lang="ru-RU" sz="3600" i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600" i="1" dirty="0" err="1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державний</a:t>
            </a:r>
            <a:r>
              <a:rPr lang="ru-RU" sz="3600" i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600" i="1" dirty="0" err="1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університет</a:t>
            </a:r>
            <a:r>
              <a:rPr lang="ru-RU" sz="3600" i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/>
            </a:r>
            <a:br>
              <a:rPr lang="ru-RU" sz="3600" i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</a:br>
            <a:r>
              <a:rPr lang="ru-RU" sz="3600" i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Кафедра </a:t>
            </a:r>
            <a:r>
              <a:rPr lang="ru-RU" sz="3600" i="1" dirty="0" err="1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хімії</a:t>
            </a:r>
            <a:r>
              <a:rPr lang="ru-RU" sz="3600" i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та </a:t>
            </a:r>
            <a:r>
              <a:rPr lang="ru-RU" sz="3600" i="1" dirty="0" err="1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фармації</a:t>
            </a:r>
            <a:endParaRPr lang="uk-UA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28662" y="4000504"/>
            <a:ext cx="742955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 smtClean="0"/>
              <a:t>ПЕДАГОГІЧНИЙ  КОНТРОЛЬ  В СИСТЕМІ  ХІМІЧНОЇ  ОСВІТИ</a:t>
            </a:r>
            <a:endParaRPr lang="ru-RU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938962"/>
          </a:xfrm>
        </p:spPr>
        <p:txBody>
          <a:bodyPr>
            <a:normAutofit fontScale="90000"/>
          </a:bodyPr>
          <a:lstStyle/>
          <a:p>
            <a:pPr lvl="0" algn="ctr"/>
            <a:r>
              <a:rPr lang="ru-RU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ru-RU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ru-RU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ru-RU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ru-RU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endParaRPr lang="uk-UA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85852" y="571480"/>
            <a:ext cx="6929486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 smtClean="0">
                <a:solidFill>
                  <a:schemeClr val="accent6">
                    <a:lumMod val="75000"/>
                  </a:schemeClr>
                </a:solidFill>
              </a:rPr>
              <a:t>Освітньо-професійна </a:t>
            </a:r>
            <a:r>
              <a:rPr lang="uk-UA" sz="3200" b="1" dirty="0" err="1" smtClean="0">
                <a:solidFill>
                  <a:schemeClr val="accent6">
                    <a:lumMod val="75000"/>
                  </a:schemeClr>
                </a:solidFill>
              </a:rPr>
              <a:t>програма“Середня</a:t>
            </a:r>
            <a:r>
              <a:rPr lang="uk-UA" sz="3200" b="1" dirty="0" smtClean="0">
                <a:solidFill>
                  <a:schemeClr val="accent6">
                    <a:lumMod val="75000"/>
                  </a:schemeClr>
                </a:solidFill>
              </a:rPr>
              <a:t> освіта (Хімія)”</a:t>
            </a:r>
            <a:endParaRPr lang="ru-RU" sz="32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ru-RU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27584" y="2928934"/>
            <a:ext cx="3672408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 smtClean="0">
                <a:solidFill>
                  <a:schemeClr val="accent5">
                    <a:lumMod val="50000"/>
                  </a:schemeClr>
                </a:solidFill>
              </a:rPr>
              <a:t>Другий (</a:t>
            </a:r>
            <a:r>
              <a:rPr lang="uk-UA" sz="2400" b="1" dirty="0" smtClean="0">
                <a:solidFill>
                  <a:schemeClr val="accent5">
                    <a:lumMod val="50000"/>
                  </a:schemeClr>
                </a:solidFill>
              </a:rPr>
              <a:t>магістерський)рівень </a:t>
            </a:r>
            <a:r>
              <a:rPr lang="uk-UA" sz="2400" b="1" dirty="0" smtClean="0">
                <a:solidFill>
                  <a:schemeClr val="accent5">
                    <a:lumMod val="50000"/>
                  </a:schemeClr>
                </a:solidFill>
              </a:rPr>
              <a:t>вищої освіти за спеціальністю 014 Середня освіта (Хімія)</a:t>
            </a:r>
          </a:p>
          <a:p>
            <a:r>
              <a:rPr lang="uk-UA" sz="2400" b="1" dirty="0" smtClean="0">
                <a:solidFill>
                  <a:schemeClr val="accent5">
                    <a:lumMod val="50000"/>
                  </a:schemeClr>
                </a:solidFill>
              </a:rPr>
              <a:t>241 М група, 3 семестр, 2020 рік</a:t>
            </a:r>
          </a:p>
          <a:p>
            <a:endParaRPr lang="ru-RU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7686" y="2710543"/>
            <a:ext cx="4143404" cy="29089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2582036"/>
          </a:xfrm>
        </p:spPr>
        <p:txBody>
          <a:bodyPr>
            <a:normAutofit fontScale="90000"/>
          </a:bodyPr>
          <a:lstStyle/>
          <a:p>
            <a:pPr algn="just"/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  <a:t>Предметом </a:t>
            </a:r>
            <a:r>
              <a:rPr lang="ru-RU" sz="3600" b="1" dirty="0" err="1" smtClean="0">
                <a:solidFill>
                  <a:schemeClr val="accent1">
                    <a:lumMod val="75000"/>
                  </a:schemeClr>
                </a:solidFill>
              </a:rPr>
              <a:t>вивчення</a:t>
            </a: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600" b="1" dirty="0" err="1" smtClean="0">
                <a:solidFill>
                  <a:schemeClr val="accent1">
                    <a:lumMod val="75000"/>
                  </a:schemeClr>
                </a:solidFill>
              </a:rPr>
              <a:t>навчальної</a:t>
            </a: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600" b="1" dirty="0" err="1" smtClean="0">
                <a:solidFill>
                  <a:schemeClr val="accent1">
                    <a:lumMod val="75000"/>
                  </a:schemeClr>
                </a:solidFill>
              </a:rPr>
              <a:t>дисципліни</a:t>
            </a: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600" b="1" dirty="0" err="1" smtClean="0">
                <a:solidFill>
                  <a:schemeClr val="accent1">
                    <a:lumMod val="75000"/>
                  </a:schemeClr>
                </a:solidFill>
              </a:rPr>
              <a:t>є</a:t>
            </a: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600" b="1" dirty="0" err="1" smtClean="0">
                <a:solidFill>
                  <a:schemeClr val="accent1">
                    <a:lumMod val="75000"/>
                  </a:schemeClr>
                </a:solidFill>
              </a:rPr>
              <a:t>практичні</a:t>
            </a: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600" b="1" dirty="0" err="1" smtClean="0">
                <a:solidFill>
                  <a:schemeClr val="accent1">
                    <a:lumMod val="75000"/>
                  </a:schemeClr>
                </a:solidFill>
              </a:rPr>
              <a:t>основи</a:t>
            </a: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600" b="1" dirty="0" err="1" smtClean="0">
                <a:solidFill>
                  <a:schemeClr val="accent1">
                    <a:lumMod val="75000"/>
                  </a:schemeClr>
                </a:solidFill>
              </a:rPr>
              <a:t>педагогічного</a:t>
            </a: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  <a:t> контролю в </a:t>
            </a:r>
            <a:r>
              <a:rPr lang="ru-RU" sz="3600" b="1" dirty="0" err="1" smtClean="0">
                <a:solidFill>
                  <a:schemeClr val="accent1">
                    <a:lumMod val="75000"/>
                  </a:schemeClr>
                </a:solidFill>
              </a:rPr>
              <a:t>системі</a:t>
            </a: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  <a:t>  </a:t>
            </a:r>
            <a:r>
              <a:rPr lang="ru-RU" sz="3600" b="1" dirty="0" err="1" smtClean="0">
                <a:solidFill>
                  <a:schemeClr val="accent1">
                    <a:lumMod val="75000"/>
                  </a:schemeClr>
                </a:solidFill>
              </a:rPr>
              <a:t>хімічної</a:t>
            </a: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600" b="1" dirty="0" err="1" smtClean="0">
                <a:solidFill>
                  <a:schemeClr val="accent1">
                    <a:lumMod val="75000"/>
                  </a:schemeClr>
                </a:solidFill>
              </a:rPr>
              <a:t>освіти</a:t>
            </a: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  <a:t>,  </a:t>
            </a:r>
            <a:r>
              <a:rPr lang="ru-RU" sz="3600" b="1" dirty="0" err="1" smtClean="0">
                <a:solidFill>
                  <a:schemeClr val="accent1">
                    <a:lumMod val="75000"/>
                  </a:schemeClr>
                </a:solidFill>
              </a:rPr>
              <a:t>необхідні</a:t>
            </a: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  <a:t> для </a:t>
            </a:r>
            <a:r>
              <a:rPr lang="ru-RU" sz="3600" b="1" dirty="0" err="1" smtClean="0">
                <a:solidFill>
                  <a:schemeClr val="accent1">
                    <a:lumMod val="75000"/>
                  </a:schemeClr>
                </a:solidFill>
              </a:rPr>
              <a:t>професійної</a:t>
            </a: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600" b="1" dirty="0" err="1" smtClean="0">
                <a:solidFill>
                  <a:schemeClr val="accent1">
                    <a:lumMod val="75000"/>
                  </a:schemeClr>
                </a:solidFill>
              </a:rPr>
              <a:t>діяльності</a:t>
            </a: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600" b="1" dirty="0" err="1" smtClean="0">
                <a:solidFill>
                  <a:schemeClr val="accent1">
                    <a:lumMod val="75000"/>
                  </a:schemeClr>
                </a:solidFill>
              </a:rPr>
              <a:t>вчителя</a:t>
            </a: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600" b="1" dirty="0" err="1" smtClean="0">
                <a:solidFill>
                  <a:schemeClr val="accent1">
                    <a:lumMod val="75000"/>
                  </a:schemeClr>
                </a:solidFill>
              </a:rPr>
              <a:t>хімії</a:t>
            </a: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600" b="1" dirty="0" err="1" smtClean="0">
                <a:solidFill>
                  <a:schemeClr val="accent1">
                    <a:lumMod val="75000"/>
                  </a:schemeClr>
                </a:solidFill>
              </a:rPr>
              <a:t>з</a:t>
            </a: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600" b="1" dirty="0" err="1" smtClean="0">
                <a:solidFill>
                  <a:schemeClr val="accent1">
                    <a:lumMod val="75000"/>
                  </a:schemeClr>
                </a:solidFill>
              </a:rPr>
              <a:t>урахуванням</a:t>
            </a: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600" b="1" dirty="0" err="1" smtClean="0">
                <a:solidFill>
                  <a:schemeClr val="accent1">
                    <a:lumMod val="75000"/>
                  </a:schemeClr>
                </a:solidFill>
              </a:rPr>
              <a:t>специфіки</a:t>
            </a: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600" b="1" dirty="0" err="1" smtClean="0">
                <a:solidFill>
                  <a:schemeClr val="accent1">
                    <a:lumMod val="75000"/>
                  </a:schemeClr>
                </a:solidFill>
              </a:rPr>
              <a:t>хімічної</a:t>
            </a: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  <a:t> науки та  </a:t>
            </a:r>
            <a:r>
              <a:rPr lang="ru-RU" sz="3600" b="1" dirty="0" err="1" smtClean="0">
                <a:solidFill>
                  <a:schemeClr val="accent1">
                    <a:lumMod val="75000"/>
                  </a:schemeClr>
                </a:solidFill>
              </a:rPr>
              <a:t>сучасного</a:t>
            </a: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  <a:t> стану </a:t>
            </a:r>
            <a:r>
              <a:rPr lang="ru-RU" sz="3600" b="1" dirty="0" err="1" smtClean="0">
                <a:solidFill>
                  <a:schemeClr val="accent1">
                    <a:lumMod val="75000"/>
                  </a:schemeClr>
                </a:solidFill>
              </a:rPr>
              <a:t>її</a:t>
            </a: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600" b="1" dirty="0" err="1" smtClean="0">
                <a:solidFill>
                  <a:schemeClr val="accent1">
                    <a:lumMod val="75000"/>
                  </a:schemeClr>
                </a:solidFill>
              </a:rPr>
              <a:t>розвитку</a:t>
            </a:r>
            <a:endParaRPr lang="uk-UA" sz="3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Содержимое 3" descr="005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929190" y="3500438"/>
            <a:ext cx="3500462" cy="2786082"/>
          </a:xfrm>
          <a:prstGeom prst="rect">
            <a:avLst/>
          </a:prstGeom>
        </p:spPr>
      </p:pic>
      <p:pic>
        <p:nvPicPr>
          <p:cNvPr id="6" name="Содержимое 4" descr="chemist_kolby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flipH="1">
            <a:off x="1285852" y="3429000"/>
            <a:ext cx="2786082" cy="28575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428604"/>
            <a:ext cx="6143668" cy="485756"/>
          </a:xfrm>
        </p:spPr>
        <p:txBody>
          <a:bodyPr/>
          <a:lstStyle/>
          <a:p>
            <a:r>
              <a:rPr lang="uk-UA" sz="4400" b="1" dirty="0" smtClean="0"/>
              <a:t>Основні завдання курсу</a:t>
            </a:r>
            <a:endParaRPr lang="uk-UA" sz="4400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28596" y="1676400"/>
            <a:ext cx="5143536" cy="4572000"/>
          </a:xfrm>
        </p:spPr>
        <p:txBody>
          <a:bodyPr>
            <a:noAutofit/>
          </a:bodyPr>
          <a:lstStyle/>
          <a:p>
            <a:r>
              <a:rPr lang="ru-RU" sz="24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Курс </a:t>
            </a:r>
            <a:r>
              <a:rPr lang="ru-RU" sz="24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спрямований</a:t>
            </a:r>
            <a:r>
              <a:rPr lang="ru-RU" sz="24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на </a:t>
            </a:r>
            <a:r>
              <a:rPr lang="ru-RU" sz="24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формування</a:t>
            </a:r>
            <a:r>
              <a:rPr lang="ru-RU" sz="24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у </a:t>
            </a:r>
            <a:r>
              <a:rPr lang="ru-RU" sz="24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здобувачів</a:t>
            </a:r>
            <a:r>
              <a:rPr lang="ru-RU" sz="24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4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освітньої</a:t>
            </a:r>
            <a:r>
              <a:rPr lang="ru-RU" sz="24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4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програми</a:t>
            </a:r>
            <a:r>
              <a:rPr lang="ru-RU" sz="24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:</a:t>
            </a:r>
          </a:p>
          <a:p>
            <a:pPr>
              <a:buFont typeface="Wingdings" pitchFamily="2" charset="2"/>
              <a:buChar char="v"/>
            </a:pPr>
            <a:r>
              <a:rPr lang="ru-RU" sz="1800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8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уявлень</a:t>
            </a:r>
            <a:r>
              <a:rPr lang="ru-RU" sz="18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про </a:t>
            </a:r>
            <a:r>
              <a:rPr lang="ru-RU" sz="18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сучасний</a:t>
            </a:r>
            <a:r>
              <a:rPr lang="ru-RU" sz="18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стан </a:t>
            </a:r>
            <a:r>
              <a:rPr lang="ru-RU" sz="18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педагогічного</a:t>
            </a:r>
            <a:r>
              <a:rPr lang="ru-RU" sz="18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контролю в </a:t>
            </a:r>
            <a:r>
              <a:rPr lang="ru-RU" sz="18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системі</a:t>
            </a:r>
            <a:r>
              <a:rPr lang="ru-RU" sz="18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8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хімічної</a:t>
            </a:r>
            <a:r>
              <a:rPr lang="ru-RU" sz="18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8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освіти</a:t>
            </a:r>
            <a:r>
              <a:rPr lang="ru-RU" sz="18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; </a:t>
            </a:r>
          </a:p>
          <a:p>
            <a:pPr>
              <a:buFont typeface="Wingdings" pitchFamily="2" charset="2"/>
              <a:buChar char="v"/>
            </a:pPr>
            <a:r>
              <a:rPr lang="ru-RU" sz="18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вивчення</a:t>
            </a:r>
            <a:r>
              <a:rPr lang="ru-RU" sz="18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8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теоретичних</a:t>
            </a:r>
            <a:r>
              <a:rPr lang="ru-RU" sz="18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основ   </a:t>
            </a:r>
            <a:r>
              <a:rPr lang="ru-RU" sz="18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педагогічного</a:t>
            </a:r>
            <a:r>
              <a:rPr lang="ru-RU" sz="18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контролю;</a:t>
            </a:r>
          </a:p>
          <a:p>
            <a:pPr>
              <a:buFont typeface="Wingdings" pitchFamily="2" charset="2"/>
              <a:buChar char="v"/>
            </a:pPr>
            <a:r>
              <a:rPr lang="ru-RU" sz="18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розвиток</a:t>
            </a:r>
            <a:r>
              <a:rPr lang="ru-RU" sz="18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8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педагогічного</a:t>
            </a:r>
            <a:r>
              <a:rPr lang="ru-RU" sz="18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8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мислення</a:t>
            </a:r>
            <a:r>
              <a:rPr lang="ru-RU" sz="18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; </a:t>
            </a:r>
          </a:p>
          <a:p>
            <a:pPr>
              <a:buFont typeface="Wingdings" pitchFamily="2" charset="2"/>
              <a:buChar char="v"/>
            </a:pPr>
            <a:r>
              <a:rPr lang="ru-RU" sz="18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здатності</a:t>
            </a:r>
            <a:r>
              <a:rPr lang="ru-RU" sz="18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до </a:t>
            </a:r>
            <a:r>
              <a:rPr lang="ru-RU" sz="18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аналізу</a:t>
            </a:r>
            <a:r>
              <a:rPr lang="ru-RU" sz="18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8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педагогічних</a:t>
            </a:r>
            <a:r>
              <a:rPr lang="ru-RU" sz="18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8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явищ</a:t>
            </a:r>
            <a:r>
              <a:rPr lang="ru-RU" sz="18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; </a:t>
            </a:r>
          </a:p>
          <a:p>
            <a:pPr>
              <a:buFont typeface="Wingdings" pitchFamily="2" charset="2"/>
              <a:buChar char="v"/>
            </a:pPr>
            <a:r>
              <a:rPr lang="ru-RU" sz="18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формування</a:t>
            </a:r>
            <a:r>
              <a:rPr lang="ru-RU" sz="18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8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готовності</a:t>
            </a:r>
            <a:r>
              <a:rPr lang="ru-RU" sz="18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до </a:t>
            </a:r>
            <a:r>
              <a:rPr lang="ru-RU" sz="18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впровадження</a:t>
            </a:r>
            <a:r>
              <a:rPr lang="ru-RU" sz="18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8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педагогічних</a:t>
            </a:r>
            <a:r>
              <a:rPr lang="ru-RU" sz="18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та </a:t>
            </a:r>
            <a:r>
              <a:rPr lang="ru-RU" sz="18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хімічних</a:t>
            </a:r>
            <a:r>
              <a:rPr lang="ru-RU" sz="18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компетентностей  у </a:t>
            </a:r>
            <a:r>
              <a:rPr lang="ru-RU" sz="18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своїй</a:t>
            </a:r>
            <a:r>
              <a:rPr lang="ru-RU" sz="18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8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практичній</a:t>
            </a:r>
            <a:r>
              <a:rPr lang="ru-RU" sz="18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8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діяльності</a:t>
            </a:r>
            <a:endParaRPr lang="uk-UA" sz="18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8" name="Содержимое 3" descr="002.jpg"/>
          <p:cNvPicPr>
            <a:picLocks noGrp="1" noChangeAspect="1"/>
          </p:cNvPicPr>
          <p:nvPr>
            <p:ph sz="half" idx="1"/>
          </p:nvPr>
        </p:nvPicPr>
        <p:blipFill>
          <a:blip r:embed="rId3" cstate="print"/>
          <a:stretch>
            <a:fillRect/>
          </a:stretch>
        </p:blipFill>
        <p:spPr>
          <a:xfrm>
            <a:off x="5643570" y="1928802"/>
            <a:ext cx="3286148" cy="25717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110178"/>
          </a:xfrm>
        </p:spPr>
        <p:txBody>
          <a:bodyPr>
            <a:normAutofit lnSpcReduction="10000"/>
          </a:bodyPr>
          <a:lstStyle/>
          <a:p>
            <a:endParaRPr lang="uk-UA" sz="2000" dirty="0" smtClean="0"/>
          </a:p>
          <a:p>
            <a:pPr algn="ctr">
              <a:buNone/>
            </a:pPr>
            <a:r>
              <a:rPr lang="uk-UA" sz="3200" b="1" dirty="0" smtClean="0">
                <a:solidFill>
                  <a:schemeClr val="accent1">
                    <a:lumMod val="75000"/>
                  </a:schemeClr>
                </a:solidFill>
              </a:rPr>
              <a:t>Приклад окремих тем освітньої компоненти</a:t>
            </a:r>
          </a:p>
          <a:p>
            <a:endParaRPr lang="uk-UA" sz="2000" dirty="0" smtClean="0"/>
          </a:p>
          <a:p>
            <a:r>
              <a:rPr lang="uk-UA" sz="2000" dirty="0" smtClean="0"/>
              <a:t>Тенденції розвитку загальної середньої освіти України на сучасному етапі </a:t>
            </a:r>
          </a:p>
          <a:p>
            <a:r>
              <a:rPr lang="uk-UA" sz="2000" dirty="0" smtClean="0"/>
              <a:t>Поняття якості освіти</a:t>
            </a:r>
          </a:p>
          <a:p>
            <a:r>
              <a:rPr lang="uk-UA" sz="2000" dirty="0" smtClean="0"/>
              <a:t>Використання результатів педагогічного контролю в управлінні якістю хімічної підготовки школярів на сучасному етапі використання досягнень науки хімії</a:t>
            </a:r>
          </a:p>
          <a:p>
            <a:r>
              <a:rPr lang="uk-UA" sz="2000" dirty="0" smtClean="0"/>
              <a:t>Контроль і оцінювання результатів навчально-пізнавальної діяльності учнів</a:t>
            </a:r>
          </a:p>
          <a:p>
            <a:r>
              <a:rPr lang="uk-UA" sz="2000" dirty="0" smtClean="0"/>
              <a:t>Основні вимоги до змісту, конструювання і використання тестів з хімії 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714348" y="2285992"/>
            <a:ext cx="5529274" cy="3962408"/>
          </a:xfrm>
        </p:spPr>
        <p:txBody>
          <a:bodyPr>
            <a:normAutofit fontScale="25000" lnSpcReduction="20000"/>
          </a:bodyPr>
          <a:lstStyle/>
          <a:p>
            <a:pPr>
              <a:buFont typeface="Wingdings" pitchFamily="2" charset="2"/>
              <a:buChar char="v"/>
            </a:pPr>
            <a:r>
              <a:rPr lang="uk-UA" sz="6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Систематичність  здійснення педагогічного контролю за якістю і рівнем навчального матеріалу з хімії у старшій  школі</a:t>
            </a:r>
          </a:p>
          <a:p>
            <a:pPr>
              <a:buFont typeface="Wingdings" pitchFamily="2" charset="2"/>
              <a:buChar char="v"/>
            </a:pPr>
            <a:endParaRPr lang="uk-UA" sz="64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uk-UA" sz="6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Всеохопленість</a:t>
            </a:r>
            <a:r>
              <a:rPr lang="uk-UA" sz="6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і повнота контролю</a:t>
            </a:r>
          </a:p>
          <a:p>
            <a:pPr>
              <a:buFont typeface="Wingdings" pitchFamily="2" charset="2"/>
              <a:buChar char="v"/>
            </a:pPr>
            <a:endParaRPr lang="uk-UA" sz="64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uk-UA" sz="6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Індивідуальність за стилем і формами контролю</a:t>
            </a:r>
          </a:p>
          <a:p>
            <a:pPr>
              <a:buFont typeface="Wingdings" pitchFamily="2" charset="2"/>
              <a:buChar char="v"/>
            </a:pPr>
            <a:endParaRPr lang="uk-UA" sz="64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uk-UA" sz="6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Єдність  вимог до контролю  з боку педагогічного колективу</a:t>
            </a:r>
          </a:p>
          <a:p>
            <a:pPr>
              <a:buFont typeface="Wingdings" pitchFamily="2" charset="2"/>
              <a:buChar char="v"/>
            </a:pPr>
            <a:endParaRPr lang="uk-UA" sz="64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uk-UA" sz="6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Об'єктивність оцінювання предметних (хімічних) та ключових (до  яких хімія має безпосереднє відношення) компетентностей школярів</a:t>
            </a:r>
          </a:p>
          <a:p>
            <a:pPr>
              <a:buFont typeface="Wingdings" pitchFamily="2" charset="2"/>
              <a:buChar char="v"/>
            </a:pPr>
            <a:endParaRPr lang="uk-UA" sz="64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uk-UA" sz="6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Урізноманітнення видів і форм контролю </a:t>
            </a:r>
          </a:p>
          <a:p>
            <a:endParaRPr lang="uk-UA" sz="64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uk-UA" sz="96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uk-UA" sz="96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uk-UA" sz="96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uk-UA" sz="96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uk-UA" sz="9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</a:t>
            </a:r>
          </a:p>
          <a:p>
            <a:endParaRPr lang="uk-UA" sz="18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uk-UA" sz="18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uk-UA" sz="1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</a:p>
          <a:p>
            <a:r>
              <a:rPr lang="ru-RU" sz="18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і</a:t>
            </a:r>
            <a:r>
              <a:rPr lang="ru-RU" sz="1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соляна </a:t>
            </a:r>
            <a:r>
              <a:rPr lang="ru-RU" sz="18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кислоти</a:t>
            </a:r>
            <a:r>
              <a:rPr lang="ru-RU" sz="1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  <a:endParaRPr lang="uk-UA" sz="1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5" name="Содержимое 4" descr="003.jpg"/>
          <p:cNvPicPr>
            <a:picLocks noGrp="1" noChangeAspect="1"/>
          </p:cNvPicPr>
          <p:nvPr>
            <p:ph sz="half" idx="1"/>
          </p:nvPr>
        </p:nvPicPr>
        <p:blipFill>
          <a:blip r:embed="rId3" cstate="print"/>
          <a:stretch>
            <a:fillRect/>
          </a:stretch>
        </p:blipFill>
        <p:spPr>
          <a:xfrm>
            <a:off x="6429388" y="3643314"/>
            <a:ext cx="2500330" cy="2214578"/>
          </a:xfrm>
        </p:spPr>
      </p:pic>
      <p:sp>
        <p:nvSpPr>
          <p:cNvPr id="6" name="TextBox 5"/>
          <p:cNvSpPr txBox="1"/>
          <p:nvPr/>
        </p:nvSpPr>
        <p:spPr>
          <a:xfrm>
            <a:off x="785786" y="1428736"/>
            <a:ext cx="73581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b="1" dirty="0" smtClean="0">
                <a:solidFill>
                  <a:schemeClr val="accent1">
                    <a:lumMod val="75000"/>
                  </a:schemeClr>
                </a:solidFill>
              </a:rPr>
              <a:t>Основні вимоги до здійснення  зворотного зв'язку (контролю</a:t>
            </a:r>
            <a:r>
              <a:rPr lang="uk-UA" sz="2400" b="1" dirty="0" smtClean="0"/>
              <a:t>)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57158" y="714356"/>
            <a:ext cx="4857784" cy="5643602"/>
          </a:xfrm>
        </p:spPr>
        <p:txBody>
          <a:bodyPr>
            <a:normAutofit fontScale="92500"/>
          </a:bodyPr>
          <a:lstStyle/>
          <a:p>
            <a:r>
              <a:rPr lang="uk-UA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Ключові слова засвоєння навчальної дисципліни </a:t>
            </a:r>
            <a:r>
              <a:rPr lang="uk-UA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“Педагогічний</a:t>
            </a:r>
            <a:r>
              <a:rPr lang="uk-UA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uk-UA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контроль”</a:t>
            </a:r>
            <a:r>
              <a:rPr lang="uk-UA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в системі хімічної освіти</a:t>
            </a:r>
          </a:p>
          <a:p>
            <a:endParaRPr lang="uk-UA" sz="16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uk-UA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стандарт змісту і структури хімічної освіти; </a:t>
            </a:r>
          </a:p>
          <a:p>
            <a:pPr>
              <a:buFont typeface="Wingdings" pitchFamily="2" charset="2"/>
              <a:buChar char="v"/>
            </a:pPr>
            <a:endParaRPr lang="uk-UA" sz="20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uk-UA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якість освіти і (хімічної освіти зокрема);</a:t>
            </a:r>
          </a:p>
          <a:p>
            <a:pPr>
              <a:buFont typeface="Wingdings" pitchFamily="2" charset="2"/>
              <a:buChar char="v"/>
            </a:pPr>
            <a:endParaRPr lang="uk-UA" sz="20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uk-UA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педагогічний контроль;</a:t>
            </a:r>
          </a:p>
          <a:p>
            <a:pPr>
              <a:buFont typeface="Wingdings" pitchFamily="2" charset="2"/>
              <a:buChar char="v"/>
            </a:pPr>
            <a:endParaRPr lang="uk-UA" sz="20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uk-UA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рейтинг, рейтингова система;</a:t>
            </a:r>
          </a:p>
          <a:p>
            <a:pPr>
              <a:buFont typeface="Wingdings" pitchFamily="2" charset="2"/>
              <a:buChar char="v"/>
            </a:pPr>
            <a:endParaRPr lang="uk-UA" sz="20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uk-UA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оцінювання (знань, вмінь, готовності їх застосовувати у реальних ситуаціях);</a:t>
            </a:r>
          </a:p>
          <a:p>
            <a:pPr>
              <a:buFont typeface="Wingdings" pitchFamily="2" charset="2"/>
              <a:buChar char="v"/>
            </a:pPr>
            <a:endParaRPr lang="uk-UA" sz="20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uk-UA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тест, моніторинг тощо</a:t>
            </a:r>
          </a:p>
          <a:p>
            <a:endParaRPr lang="uk-UA" sz="16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uk-UA" sz="1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6" name="Объект 3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929313" y="2840604"/>
            <a:ext cx="2757487" cy="2243592"/>
          </a:xfrm>
        </p:spPr>
      </p:pic>
      <p:pic>
        <p:nvPicPr>
          <p:cNvPr id="7" name="Объект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072198" y="928670"/>
            <a:ext cx="2000264" cy="17859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sz="9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uk-UA" sz="9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endParaRPr lang="uk-UA" sz="9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8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Дякую за увагу</a:t>
            </a:r>
            <a:endParaRPr lang="uk-UA" sz="8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310</TotalTime>
  <Words>268</Words>
  <Application>Microsoft Office PowerPoint</Application>
  <PresentationFormat>Экран (4:3)</PresentationFormat>
  <Paragraphs>62</Paragraphs>
  <Slides>8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Поток</vt:lpstr>
      <vt:lpstr>              Міністерство  освіти і науки України Херсонський державний університет Кафедра хімії та фармації</vt:lpstr>
      <vt:lpstr>    </vt:lpstr>
      <vt:lpstr>   Предметом вивчення навчальної дисципліни є практичні основи педагогічного контролю в системі  хімічної освіти,  необхідні для професійної діяльності вчителя хімії з урахуванням специфіки хімічної науки та  сучасного стану її розвитку</vt:lpstr>
      <vt:lpstr>Основні завдання курсу</vt:lpstr>
      <vt:lpstr>Слайд 5</vt:lpstr>
      <vt:lpstr>Слайд 6</vt:lpstr>
      <vt:lpstr>Слайд 7</vt:lpstr>
      <vt:lpstr>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НЕОРГАНІЧНІ КИСЛОТИ</dc:title>
  <dc:creator>ЛеО</dc:creator>
  <cp:lastModifiedBy>vishnevskaya</cp:lastModifiedBy>
  <cp:revision>42</cp:revision>
  <dcterms:created xsi:type="dcterms:W3CDTF">2009-09-14T13:27:29Z</dcterms:created>
  <dcterms:modified xsi:type="dcterms:W3CDTF">2020-08-13T10:05:45Z</dcterms:modified>
</cp:coreProperties>
</file>